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28"/>
  </p:notesMasterIdLst>
  <p:sldIdLst>
    <p:sldId id="256" r:id="rId2"/>
    <p:sldId id="273" r:id="rId3"/>
    <p:sldId id="274" r:id="rId4"/>
    <p:sldId id="275" r:id="rId5"/>
    <p:sldId id="271" r:id="rId6"/>
    <p:sldId id="276" r:id="rId7"/>
    <p:sldId id="278" r:id="rId8"/>
    <p:sldId id="272" r:id="rId9"/>
    <p:sldId id="279" r:id="rId10"/>
    <p:sldId id="282" r:id="rId11"/>
    <p:sldId id="303" r:id="rId12"/>
    <p:sldId id="283" r:id="rId13"/>
    <p:sldId id="281" r:id="rId14"/>
    <p:sldId id="304" r:id="rId15"/>
    <p:sldId id="305" r:id="rId16"/>
    <p:sldId id="306" r:id="rId17"/>
    <p:sldId id="308" r:id="rId18"/>
    <p:sldId id="285" r:id="rId19"/>
    <p:sldId id="284" r:id="rId20"/>
    <p:sldId id="307" r:id="rId21"/>
    <p:sldId id="288" r:id="rId22"/>
    <p:sldId id="301" r:id="rId23"/>
    <p:sldId id="289" r:id="rId24"/>
    <p:sldId id="295" r:id="rId25"/>
    <p:sldId id="296" r:id="rId26"/>
    <p:sldId id="297" r:id="rId27"/>
  </p:sldIdLst>
  <p:sldSz cx="10077450" cy="7562850"/>
  <p:notesSz cx="7772400" cy="10058400"/>
  <p:defaultTextStyle>
    <a:defPPr>
      <a:defRPr lang="en-US"/>
    </a:defPPr>
    <a:lvl1pPr algn="l" defTabSz="457058" rtl="0" fontAlgn="base" hangingPunct="0">
      <a:lnSpc>
        <a:spcPct val="94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pitchFamily="-111" charset="2"/>
      <a:defRPr kern="1200">
        <a:solidFill>
          <a:schemeClr val="tx1"/>
        </a:solidFill>
        <a:latin typeface="Arial" pitchFamily="-111" charset="0"/>
        <a:ea typeface="+mn-ea"/>
        <a:cs typeface="+mn-cs"/>
      </a:defRPr>
    </a:lvl1pPr>
    <a:lvl2pPr marL="431665" indent="-215834" algn="l" defTabSz="457058" rtl="0" fontAlgn="base" hangingPunct="0">
      <a:lnSpc>
        <a:spcPct val="94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pitchFamily="-111" charset="2"/>
      <a:defRPr kern="1200">
        <a:solidFill>
          <a:schemeClr val="tx1"/>
        </a:solidFill>
        <a:latin typeface="Arial" pitchFamily="-111" charset="0"/>
        <a:ea typeface="+mn-ea"/>
        <a:cs typeface="+mn-cs"/>
      </a:defRPr>
    </a:lvl2pPr>
    <a:lvl3pPr marL="647499" indent="-215834" algn="l" defTabSz="457058" rtl="0" fontAlgn="base" hangingPunct="0">
      <a:lnSpc>
        <a:spcPct val="94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pitchFamily="-111" charset="2"/>
      <a:defRPr kern="1200">
        <a:solidFill>
          <a:schemeClr val="tx1"/>
        </a:solidFill>
        <a:latin typeface="Arial" pitchFamily="-111" charset="0"/>
        <a:ea typeface="+mn-ea"/>
        <a:cs typeface="+mn-cs"/>
      </a:defRPr>
    </a:lvl3pPr>
    <a:lvl4pPr marL="863332" indent="-215834" algn="l" defTabSz="457058" rtl="0" fontAlgn="base" hangingPunct="0">
      <a:lnSpc>
        <a:spcPct val="94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pitchFamily="-111" charset="2"/>
      <a:defRPr kern="1200">
        <a:solidFill>
          <a:schemeClr val="tx1"/>
        </a:solidFill>
        <a:latin typeface="Arial" pitchFamily="-111" charset="0"/>
        <a:ea typeface="+mn-ea"/>
        <a:cs typeface="+mn-cs"/>
      </a:defRPr>
    </a:lvl4pPr>
    <a:lvl5pPr marL="1079164" indent="-215834" algn="l" defTabSz="457058" rtl="0" fontAlgn="base" hangingPunct="0">
      <a:lnSpc>
        <a:spcPct val="94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pitchFamily="-111" charset="2"/>
      <a:defRPr kern="1200">
        <a:solidFill>
          <a:schemeClr val="tx1"/>
        </a:solidFill>
        <a:latin typeface="Arial" pitchFamily="-111" charset="0"/>
        <a:ea typeface="+mn-ea"/>
        <a:cs typeface="+mn-cs"/>
      </a:defRPr>
    </a:lvl5pPr>
    <a:lvl6pPr marL="2285289" algn="l" defTabSz="457058" rtl="0" eaLnBrk="1" latinLnBrk="0" hangingPunct="1">
      <a:defRPr kern="1200">
        <a:solidFill>
          <a:schemeClr val="tx1"/>
        </a:solidFill>
        <a:latin typeface="Arial" pitchFamily="-111" charset="0"/>
        <a:ea typeface="+mn-ea"/>
        <a:cs typeface="+mn-cs"/>
      </a:defRPr>
    </a:lvl6pPr>
    <a:lvl7pPr marL="2742347" algn="l" defTabSz="457058" rtl="0" eaLnBrk="1" latinLnBrk="0" hangingPunct="1">
      <a:defRPr kern="1200">
        <a:solidFill>
          <a:schemeClr val="tx1"/>
        </a:solidFill>
        <a:latin typeface="Arial" pitchFamily="-111" charset="0"/>
        <a:ea typeface="+mn-ea"/>
        <a:cs typeface="+mn-cs"/>
      </a:defRPr>
    </a:lvl7pPr>
    <a:lvl8pPr marL="3199405" algn="l" defTabSz="457058" rtl="0" eaLnBrk="1" latinLnBrk="0" hangingPunct="1">
      <a:defRPr kern="1200">
        <a:solidFill>
          <a:schemeClr val="tx1"/>
        </a:solidFill>
        <a:latin typeface="Arial" pitchFamily="-111" charset="0"/>
        <a:ea typeface="+mn-ea"/>
        <a:cs typeface="+mn-cs"/>
      </a:defRPr>
    </a:lvl8pPr>
    <a:lvl9pPr marL="3656462" algn="l" defTabSz="457058" rtl="0" eaLnBrk="1" latinLnBrk="0" hangingPunct="1">
      <a:defRPr kern="1200">
        <a:solidFill>
          <a:schemeClr val="tx1"/>
        </a:solidFill>
        <a:latin typeface="Arial" pitchFamily="-111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82">
          <p15:clr>
            <a:srgbClr val="A4A3A4"/>
          </p15:clr>
        </p15:guide>
        <p15:guide id="2" pos="317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345" autoAdjust="0"/>
    <p:restoredTop sz="90924"/>
  </p:normalViewPr>
  <p:slideViewPr>
    <p:cSldViewPr>
      <p:cViewPr varScale="1">
        <p:scale>
          <a:sx n="181" d="100"/>
          <a:sy n="181" d="100"/>
        </p:scale>
        <p:origin x="2168" y="192"/>
      </p:cViewPr>
      <p:guideLst>
        <p:guide orient="horz" pos="2382"/>
        <p:guide pos="317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Rectangle 1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3188" y="763588"/>
            <a:ext cx="5024437" cy="377031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sp>
      <p:sp>
        <p:nvSpPr>
          <p:cNvPr id="2050" name="Rectangle 2"/>
          <p:cNvSpPr>
            <a:spLocks noGrp="1" noChangeArrowheads="1"/>
          </p:cNvSpPr>
          <p:nvPr>
            <p:ph type="body"/>
          </p:nvPr>
        </p:nvSpPr>
        <p:spPr bwMode="auto">
          <a:xfrm>
            <a:off x="777875" y="4776788"/>
            <a:ext cx="6216650" cy="452437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93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endParaRPr lang="en-US"/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dt"/>
          </p:nvPr>
        </p:nvSpPr>
        <p:spPr bwMode="auto">
          <a:xfrm>
            <a:off x="4398963" y="0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3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endParaRPr lang="en-US"/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ftr"/>
          </p:nvPr>
        </p:nvSpPr>
        <p:spPr bwMode="auto">
          <a:xfrm>
            <a:off x="0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lnSpc>
                <a:spcPct val="93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endParaRPr lang="en-US"/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sldNum"/>
          </p:nvPr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93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fld id="{47050F4D-C8E8-3F4B-A05D-07E398CC0A5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62820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058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-111" charset="0"/>
      <a:defRPr sz="1200" kern="1200">
        <a:solidFill>
          <a:srgbClr val="000000"/>
        </a:solidFill>
        <a:latin typeface="Times New Roman" pitchFamily="-111" charset="0"/>
        <a:ea typeface="+mn-ea"/>
        <a:cs typeface="+mn-cs"/>
      </a:defRPr>
    </a:lvl1pPr>
    <a:lvl2pPr marL="742719" indent="-285662" algn="l" defTabSz="457058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-111" charset="0"/>
      <a:defRPr sz="1200" kern="1200">
        <a:solidFill>
          <a:srgbClr val="000000"/>
        </a:solidFill>
        <a:latin typeface="Times New Roman" pitchFamily="-111" charset="0"/>
        <a:ea typeface="ＭＳ Ｐゴシック" pitchFamily="-111" charset="-128"/>
        <a:cs typeface="+mn-cs"/>
      </a:defRPr>
    </a:lvl2pPr>
    <a:lvl3pPr marL="1142643" indent="-228529" algn="l" defTabSz="457058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-111" charset="0"/>
      <a:defRPr sz="1200" kern="1200">
        <a:solidFill>
          <a:srgbClr val="000000"/>
        </a:solidFill>
        <a:latin typeface="Times New Roman" pitchFamily="-111" charset="0"/>
        <a:ea typeface="ＭＳ Ｐゴシック" pitchFamily="-111" charset="-128"/>
        <a:cs typeface="+mn-cs"/>
      </a:defRPr>
    </a:lvl3pPr>
    <a:lvl4pPr marL="1599702" indent="-228529" algn="l" defTabSz="457058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-111" charset="0"/>
      <a:defRPr sz="1200" kern="1200">
        <a:solidFill>
          <a:srgbClr val="000000"/>
        </a:solidFill>
        <a:latin typeface="Times New Roman" pitchFamily="-111" charset="0"/>
        <a:ea typeface="ＭＳ Ｐゴシック" pitchFamily="-111" charset="-128"/>
        <a:cs typeface="+mn-cs"/>
      </a:defRPr>
    </a:lvl4pPr>
    <a:lvl5pPr marL="2056760" indent="-228529" algn="l" defTabSz="457058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-111" charset="0"/>
      <a:defRPr sz="1200" kern="1200">
        <a:solidFill>
          <a:srgbClr val="000000"/>
        </a:solidFill>
        <a:latin typeface="Times New Roman" pitchFamily="-111" charset="0"/>
        <a:ea typeface="ＭＳ Ｐゴシック" pitchFamily="-111" charset="-128"/>
        <a:cs typeface="+mn-cs"/>
      </a:defRPr>
    </a:lvl5pPr>
    <a:lvl6pPr marL="2285289" algn="l" defTabSz="45705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347" algn="l" defTabSz="45705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405" algn="l" defTabSz="45705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6462" algn="l" defTabSz="45705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47050F4D-C8E8-3F4B-A05D-07E398CC0A55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4534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Chromosomes: in the nucleus</a:t>
            </a:r>
            <a:r>
              <a:rPr lang="en-US" baseline="0" dirty="0"/>
              <a:t> of a cell, made up of DNA</a:t>
            </a:r>
          </a:p>
          <a:p>
            <a:r>
              <a:rPr lang="en-US" baseline="0" dirty="0"/>
              <a:t>Dominant gene controls phenotype, recessive gene does not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47050F4D-C8E8-3F4B-A05D-07E398CC0A55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5324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do</a:t>
            </a:r>
            <a:r>
              <a:rPr lang="en-US" baseline="0" dirty="0"/>
              <a:t> you think variables like personality and social attitudes seem to be less heritable than these different disorders?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47050F4D-C8E8-3F4B-A05D-07E398CC0A55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37166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47050F4D-C8E8-3F4B-A05D-07E398CC0A55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4070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5650" y="2349502"/>
            <a:ext cx="8566150" cy="162083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1300" y="4286252"/>
            <a:ext cx="7054850" cy="1931988"/>
          </a:xfrm>
        </p:spPr>
        <p:txBody>
          <a:bodyPr/>
          <a:lstStyle>
            <a:lvl1pPr marL="0" indent="0" algn="ctr">
              <a:buNone/>
              <a:defRPr/>
            </a:lvl1pPr>
            <a:lvl2pPr marL="457058" indent="0" algn="ctr">
              <a:buNone/>
              <a:defRPr/>
            </a:lvl2pPr>
            <a:lvl3pPr marL="914115" indent="0" algn="ctr">
              <a:buNone/>
              <a:defRPr/>
            </a:lvl3pPr>
            <a:lvl4pPr marL="1371173" indent="0" algn="ctr">
              <a:buNone/>
              <a:defRPr/>
            </a:lvl4pPr>
            <a:lvl5pPr marL="1828231" indent="0" algn="ctr">
              <a:buNone/>
              <a:defRPr/>
            </a:lvl5pPr>
            <a:lvl6pPr marL="2285289" indent="0" algn="ctr">
              <a:buNone/>
              <a:defRPr/>
            </a:lvl6pPr>
            <a:lvl7pPr marL="2742347" indent="0" algn="ctr">
              <a:buNone/>
              <a:defRPr/>
            </a:lvl7pPr>
            <a:lvl8pPr marL="3199405" indent="0" algn="ctr">
              <a:buNone/>
              <a:defRPr/>
            </a:lvl8pPr>
            <a:lvl9pPr marL="3656462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C1E25212-C499-2845-9264-4CAAD22E0C08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06DFCD5D-A4EF-0F48-894C-74C4A518F617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04088" y="301625"/>
            <a:ext cx="2266950" cy="64579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3238" y="301625"/>
            <a:ext cx="6648450" cy="64579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AB5A90ED-0900-0148-B02F-288E9C7DCDE9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B10699FE-574C-884F-B959-58968A00FCE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5338" y="4859341"/>
            <a:ext cx="8566150" cy="15017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5338" y="3205163"/>
            <a:ext cx="8566150" cy="16541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058" indent="0">
              <a:buNone/>
              <a:defRPr sz="1800"/>
            </a:lvl2pPr>
            <a:lvl3pPr marL="914115" indent="0">
              <a:buNone/>
              <a:defRPr sz="1700"/>
            </a:lvl3pPr>
            <a:lvl4pPr marL="1371173" indent="0">
              <a:buNone/>
              <a:defRPr sz="1400"/>
            </a:lvl4pPr>
            <a:lvl5pPr marL="1828231" indent="0">
              <a:buNone/>
              <a:defRPr sz="1400"/>
            </a:lvl5pPr>
            <a:lvl6pPr marL="2285289" indent="0">
              <a:buNone/>
              <a:defRPr sz="1400"/>
            </a:lvl6pPr>
            <a:lvl7pPr marL="2742347" indent="0">
              <a:buNone/>
              <a:defRPr sz="1400"/>
            </a:lvl7pPr>
            <a:lvl8pPr marL="3199405" indent="0">
              <a:buNone/>
              <a:defRPr sz="1400"/>
            </a:lvl8pPr>
            <a:lvl9pPr marL="3656462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68E3A94C-6335-6046-8076-E497DB61BFD1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3238" y="1770066"/>
            <a:ext cx="4457700" cy="49895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3338" y="1770066"/>
            <a:ext cx="4457700" cy="49895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5B33BAAE-3A70-404B-BB23-D07B6A3C822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1" y="303213"/>
            <a:ext cx="9070975" cy="126047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3241" y="1692276"/>
            <a:ext cx="4452937" cy="70643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058" indent="0">
              <a:buNone/>
              <a:defRPr sz="2000" b="1"/>
            </a:lvl2pPr>
            <a:lvl3pPr marL="914115" indent="0">
              <a:buNone/>
              <a:defRPr sz="1800" b="1"/>
            </a:lvl3pPr>
            <a:lvl4pPr marL="1371173" indent="0">
              <a:buNone/>
              <a:defRPr sz="1700" b="1"/>
            </a:lvl4pPr>
            <a:lvl5pPr marL="1828231" indent="0">
              <a:buNone/>
              <a:defRPr sz="1700" b="1"/>
            </a:lvl5pPr>
            <a:lvl6pPr marL="2285289" indent="0">
              <a:buNone/>
              <a:defRPr sz="1700" b="1"/>
            </a:lvl6pPr>
            <a:lvl7pPr marL="2742347" indent="0">
              <a:buNone/>
              <a:defRPr sz="1700" b="1"/>
            </a:lvl7pPr>
            <a:lvl8pPr marL="3199405" indent="0">
              <a:buNone/>
              <a:defRPr sz="1700" b="1"/>
            </a:lvl8pPr>
            <a:lvl9pPr marL="3656462" indent="0">
              <a:buNone/>
              <a:defRPr sz="17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241" y="2398716"/>
            <a:ext cx="4452937" cy="435768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19691" y="1692276"/>
            <a:ext cx="4454525" cy="70643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058" indent="0">
              <a:buNone/>
              <a:defRPr sz="2000" b="1"/>
            </a:lvl2pPr>
            <a:lvl3pPr marL="914115" indent="0">
              <a:buNone/>
              <a:defRPr sz="1800" b="1"/>
            </a:lvl3pPr>
            <a:lvl4pPr marL="1371173" indent="0">
              <a:buNone/>
              <a:defRPr sz="1700" b="1"/>
            </a:lvl4pPr>
            <a:lvl5pPr marL="1828231" indent="0">
              <a:buNone/>
              <a:defRPr sz="1700" b="1"/>
            </a:lvl5pPr>
            <a:lvl6pPr marL="2285289" indent="0">
              <a:buNone/>
              <a:defRPr sz="1700" b="1"/>
            </a:lvl6pPr>
            <a:lvl7pPr marL="2742347" indent="0">
              <a:buNone/>
              <a:defRPr sz="1700" b="1"/>
            </a:lvl7pPr>
            <a:lvl8pPr marL="3199405" indent="0">
              <a:buNone/>
              <a:defRPr sz="1700" b="1"/>
            </a:lvl8pPr>
            <a:lvl9pPr marL="3656462" indent="0">
              <a:buNone/>
              <a:defRPr sz="17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19691" y="2398716"/>
            <a:ext cx="4454525" cy="435768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A1E57D0C-60D9-554D-8F3A-1904EEC0067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1D7586AC-F896-4640-9044-DD7ECB502B8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4D5FD7FD-0BA8-D54E-8FE7-F8CE54B77596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1" y="301628"/>
            <a:ext cx="3316287" cy="128111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0178" y="301627"/>
            <a:ext cx="5634038" cy="645477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3241" y="1582738"/>
            <a:ext cx="3316287" cy="5173662"/>
          </a:xfrm>
        </p:spPr>
        <p:txBody>
          <a:bodyPr/>
          <a:lstStyle>
            <a:lvl1pPr marL="0" indent="0">
              <a:buNone/>
              <a:defRPr sz="1400"/>
            </a:lvl1pPr>
            <a:lvl2pPr marL="457058" indent="0">
              <a:buNone/>
              <a:defRPr sz="1200"/>
            </a:lvl2pPr>
            <a:lvl3pPr marL="914115" indent="0">
              <a:buNone/>
              <a:defRPr sz="1000"/>
            </a:lvl3pPr>
            <a:lvl4pPr marL="1371173" indent="0">
              <a:buNone/>
              <a:defRPr sz="900"/>
            </a:lvl4pPr>
            <a:lvl5pPr marL="1828231" indent="0">
              <a:buNone/>
              <a:defRPr sz="900"/>
            </a:lvl5pPr>
            <a:lvl6pPr marL="2285289" indent="0">
              <a:buNone/>
              <a:defRPr sz="900"/>
            </a:lvl6pPr>
            <a:lvl7pPr marL="2742347" indent="0">
              <a:buNone/>
              <a:defRPr sz="900"/>
            </a:lvl7pPr>
            <a:lvl8pPr marL="3199405" indent="0">
              <a:buNone/>
              <a:defRPr sz="900"/>
            </a:lvl8pPr>
            <a:lvl9pPr marL="3656462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70DC9464-E398-7543-B7F3-F15D056FD484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4852" y="5294316"/>
            <a:ext cx="6046789" cy="6238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4852" y="676275"/>
            <a:ext cx="6046789" cy="4537075"/>
          </a:xfrm>
        </p:spPr>
        <p:txBody>
          <a:bodyPr/>
          <a:lstStyle>
            <a:lvl1pPr marL="0" indent="0">
              <a:buNone/>
              <a:defRPr sz="3200"/>
            </a:lvl1pPr>
            <a:lvl2pPr marL="457058" indent="0">
              <a:buNone/>
              <a:defRPr sz="2800"/>
            </a:lvl2pPr>
            <a:lvl3pPr marL="914115" indent="0">
              <a:buNone/>
              <a:defRPr sz="2400"/>
            </a:lvl3pPr>
            <a:lvl4pPr marL="1371173" indent="0">
              <a:buNone/>
              <a:defRPr sz="2000"/>
            </a:lvl4pPr>
            <a:lvl5pPr marL="1828231" indent="0">
              <a:buNone/>
              <a:defRPr sz="2000"/>
            </a:lvl5pPr>
            <a:lvl6pPr marL="2285289" indent="0">
              <a:buNone/>
              <a:defRPr sz="2000"/>
            </a:lvl6pPr>
            <a:lvl7pPr marL="2742347" indent="0">
              <a:buNone/>
              <a:defRPr sz="2000"/>
            </a:lvl7pPr>
            <a:lvl8pPr marL="3199405" indent="0">
              <a:buNone/>
              <a:defRPr sz="2000"/>
            </a:lvl8pPr>
            <a:lvl9pPr marL="3656462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4852" y="5918200"/>
            <a:ext cx="6046789" cy="889000"/>
          </a:xfrm>
        </p:spPr>
        <p:txBody>
          <a:bodyPr/>
          <a:lstStyle>
            <a:lvl1pPr marL="0" indent="0">
              <a:buNone/>
              <a:defRPr sz="1400"/>
            </a:lvl1pPr>
            <a:lvl2pPr marL="457058" indent="0">
              <a:buNone/>
              <a:defRPr sz="1200"/>
            </a:lvl2pPr>
            <a:lvl3pPr marL="914115" indent="0">
              <a:buNone/>
              <a:defRPr sz="1000"/>
            </a:lvl3pPr>
            <a:lvl4pPr marL="1371173" indent="0">
              <a:buNone/>
              <a:defRPr sz="900"/>
            </a:lvl4pPr>
            <a:lvl5pPr marL="1828231" indent="0">
              <a:buNone/>
              <a:defRPr sz="900"/>
            </a:lvl5pPr>
            <a:lvl6pPr marL="2285289" indent="0">
              <a:buNone/>
              <a:defRPr sz="900"/>
            </a:lvl6pPr>
            <a:lvl7pPr marL="2742347" indent="0">
              <a:buNone/>
              <a:defRPr sz="900"/>
            </a:lvl7pPr>
            <a:lvl8pPr marL="3199405" indent="0">
              <a:buNone/>
              <a:defRPr sz="900"/>
            </a:lvl8pPr>
            <a:lvl9pPr marL="3656462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61FDA17F-FB80-8D49-A59B-37A042027CF1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503242" y="301625"/>
            <a:ext cx="9067799" cy="126206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503242" y="1770066"/>
            <a:ext cx="9067799" cy="498951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503242" y="6889750"/>
            <a:ext cx="2346325" cy="5207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93000"/>
              </a:lnSpc>
              <a:tabLst>
                <a:tab pos="723675" algn="l"/>
                <a:tab pos="1447347" algn="l"/>
                <a:tab pos="2171025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endParaRPr lang="en-US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ftr"/>
          </p:nvPr>
        </p:nvSpPr>
        <p:spPr bwMode="auto">
          <a:xfrm>
            <a:off x="3446463" y="6889750"/>
            <a:ext cx="3192462" cy="5207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ctr">
              <a:lnSpc>
                <a:spcPct val="93000"/>
              </a:lnSpc>
              <a:tabLst>
                <a:tab pos="723675" algn="l"/>
                <a:tab pos="1447347" algn="l"/>
                <a:tab pos="2171025" algn="l"/>
                <a:tab pos="2894700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sldNum"/>
          </p:nvPr>
        </p:nvSpPr>
        <p:spPr bwMode="auto">
          <a:xfrm>
            <a:off x="7224716" y="6889750"/>
            <a:ext cx="2346325" cy="5207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3000"/>
              </a:lnSpc>
              <a:tabLst>
                <a:tab pos="723675" algn="l"/>
                <a:tab pos="1447347" algn="l"/>
                <a:tab pos="2171025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fld id="{61238ED3-63D3-2348-A9CA-47875917B151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05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+mj-lt"/>
          <a:ea typeface="+mj-ea"/>
          <a:cs typeface="+mj-cs"/>
        </a:defRPr>
      </a:lvl1pPr>
      <a:lvl2pPr marL="431665" indent="-215834" algn="ctr" defTabSz="45705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2pPr>
      <a:lvl3pPr marL="647499" indent="-215834" algn="ctr" defTabSz="45705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3pPr>
      <a:lvl4pPr marL="863332" indent="-215834" algn="ctr" defTabSz="45705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4pPr>
      <a:lvl5pPr marL="1079164" indent="-215834" algn="ctr" defTabSz="45705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5pPr>
      <a:lvl6pPr marL="1536221" indent="-215834" algn="ctr" defTabSz="45705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6pPr>
      <a:lvl7pPr marL="1993281" indent="-215834" algn="ctr" defTabSz="45705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7pPr>
      <a:lvl8pPr marL="2450337" indent="-215834" algn="ctr" defTabSz="45705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8pPr>
      <a:lvl9pPr marL="2907397" indent="-215834" algn="ctr" defTabSz="45705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9pPr>
    </p:titleStyle>
    <p:bodyStyle>
      <a:lvl1pPr marL="431665" indent="-323749" algn="l" defTabSz="457058" rtl="0" eaLnBrk="1" fontAlgn="base" hangingPunct="1">
        <a:lnSpc>
          <a:spcPct val="94000"/>
        </a:lnSpc>
        <a:spcBef>
          <a:spcPct val="0"/>
        </a:spcBef>
        <a:spcAft>
          <a:spcPts val="1425"/>
        </a:spcAft>
        <a:buClr>
          <a:srgbClr val="000000"/>
        </a:buClr>
        <a:buSzPct val="45000"/>
        <a:buFont typeface="Wingdings" pitchFamily="-111" charset="2"/>
        <a:buChar char="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863332" indent="-287248" algn="l" defTabSz="457058" rtl="0" eaLnBrk="1" fontAlgn="base" hangingPunct="1">
        <a:lnSpc>
          <a:spcPct val="94000"/>
        </a:lnSpc>
        <a:spcBef>
          <a:spcPct val="0"/>
        </a:spcBef>
        <a:spcAft>
          <a:spcPts val="1138"/>
        </a:spcAft>
        <a:buClr>
          <a:srgbClr val="000000"/>
        </a:buClr>
        <a:buSzPct val="75000"/>
        <a:buFont typeface="Symbol" pitchFamily="-111" charset="2"/>
        <a:buChar char=""/>
        <a:defRPr sz="2800">
          <a:solidFill>
            <a:srgbClr val="000000"/>
          </a:solidFill>
          <a:latin typeface="+mn-lt"/>
          <a:ea typeface="+mn-ea"/>
          <a:cs typeface="+mn-cs"/>
        </a:defRPr>
      </a:lvl2pPr>
      <a:lvl3pPr marL="1294996" indent="-215834" algn="l" defTabSz="457058" rtl="0" eaLnBrk="1" fontAlgn="base" hangingPunct="1">
        <a:lnSpc>
          <a:spcPct val="94000"/>
        </a:lnSpc>
        <a:spcBef>
          <a:spcPct val="0"/>
        </a:spcBef>
        <a:spcAft>
          <a:spcPts val="850"/>
        </a:spcAft>
        <a:buClr>
          <a:srgbClr val="000000"/>
        </a:buClr>
        <a:buSzPct val="45000"/>
        <a:buFont typeface="Wingdings" pitchFamily="-111" charset="2"/>
        <a:buChar char=""/>
        <a:defRPr sz="2400">
          <a:solidFill>
            <a:srgbClr val="000000"/>
          </a:solidFill>
          <a:latin typeface="+mn-lt"/>
          <a:ea typeface="+mn-ea"/>
          <a:cs typeface="+mn-cs"/>
        </a:defRPr>
      </a:lvl3pPr>
      <a:lvl4pPr marL="1726663" indent="-215834" algn="l" defTabSz="457058" rtl="0" eaLnBrk="1" fontAlgn="base" hangingPunct="1">
        <a:lnSpc>
          <a:spcPct val="94000"/>
        </a:lnSpc>
        <a:spcBef>
          <a:spcPct val="0"/>
        </a:spcBef>
        <a:spcAft>
          <a:spcPts val="575"/>
        </a:spcAft>
        <a:buClr>
          <a:srgbClr val="000000"/>
        </a:buClr>
        <a:buSzPct val="75000"/>
        <a:buFont typeface="Symbol" pitchFamily="-111" charset="2"/>
        <a:buChar char=""/>
        <a:defRPr sz="2000">
          <a:solidFill>
            <a:srgbClr val="000000"/>
          </a:solidFill>
          <a:latin typeface="+mn-lt"/>
          <a:ea typeface="+mn-ea"/>
          <a:cs typeface="+mn-cs"/>
        </a:defRPr>
      </a:lvl4pPr>
      <a:lvl5pPr marL="2158329" indent="-215834" algn="l" defTabSz="457058" rtl="0" eaLnBrk="1" fontAlgn="base" hangingPunct="1">
        <a:lnSpc>
          <a:spcPct val="94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pitchFamily="-111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5pPr>
      <a:lvl6pPr marL="2615386" indent="-215834" algn="l" defTabSz="457058" rtl="0" eaLnBrk="1" fontAlgn="base" hangingPunct="1">
        <a:lnSpc>
          <a:spcPct val="94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pitchFamily="-111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3072444" indent="-215834" algn="l" defTabSz="457058" rtl="0" eaLnBrk="1" fontAlgn="base" hangingPunct="1">
        <a:lnSpc>
          <a:spcPct val="94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pitchFamily="-111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529502" indent="-215834" algn="l" defTabSz="457058" rtl="0" eaLnBrk="1" fontAlgn="base" hangingPunct="1">
        <a:lnSpc>
          <a:spcPct val="94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pitchFamily="-111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986559" indent="-215834" algn="l" defTabSz="457058" rtl="0" eaLnBrk="1" fontAlgn="base" hangingPunct="1">
        <a:lnSpc>
          <a:spcPct val="94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pitchFamily="-111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0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58" algn="l" defTabSz="4570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15" algn="l" defTabSz="4570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173" algn="l" defTabSz="4570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231" algn="l" defTabSz="4570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289" algn="l" defTabSz="4570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347" algn="l" defTabSz="4570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405" algn="l" defTabSz="4570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462" algn="l" defTabSz="4570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z9ptOeByLA4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Origins: Evolution, Genetics &amp; Development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Randall C. O’Reilly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1626"/>
            <a:ext cx="9067799" cy="660400"/>
          </a:xfrm>
        </p:spPr>
        <p:txBody>
          <a:bodyPr/>
          <a:lstStyle/>
          <a:p>
            <a:r>
              <a:rPr lang="en-US" dirty="0"/>
              <a:t>The Instructions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1926" y="2454429"/>
            <a:ext cx="4952999" cy="4832195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05125" y="1266825"/>
            <a:ext cx="6629400" cy="3200400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marL="107916" indent="0">
              <a:buNone/>
            </a:pPr>
            <a:r>
              <a:rPr lang="en-US" dirty="0"/>
              <a:t>Genes = Lego instruction pages</a:t>
            </a:r>
          </a:p>
          <a:p>
            <a:r>
              <a:rPr lang="en-US" sz="2400" dirty="0"/>
              <a:t>Only 1.5% of human DNA codes for proteins, ~20,000 proteins in all (like most animals)</a:t>
            </a:r>
          </a:p>
          <a:p>
            <a:r>
              <a:rPr lang="en-US" sz="2400" dirty="0"/>
              <a:t>Between 20-85% of DNA may be “junk”</a:t>
            </a:r>
          </a:p>
          <a:p>
            <a:r>
              <a:rPr lang="en-US" sz="2400" dirty="0"/>
              <a:t>Rest is </a:t>
            </a:r>
            <a:r>
              <a:rPr lang="en-US" sz="2400" i="1" dirty="0"/>
              <a:t>regulatory</a:t>
            </a:r>
            <a:r>
              <a:rPr lang="en-US" sz="2400" dirty="0"/>
              <a:t> &amp; </a:t>
            </a:r>
            <a:r>
              <a:rPr lang="en-US" sz="2400" i="1" dirty="0"/>
              <a:t>control</a:t>
            </a:r>
            <a:r>
              <a:rPr lang="en-US" sz="2400" dirty="0"/>
              <a:t>: if, then, else, for, while, </a:t>
            </a:r>
            <a:r>
              <a:rPr lang="en-US" sz="2400" dirty="0" err="1"/>
              <a:t>etc</a:t>
            </a:r>
            <a:r>
              <a:rPr lang="en-US" sz="2400" dirty="0"/>
              <a:t> of the genetic program!</a:t>
            </a:r>
          </a:p>
          <a:p>
            <a:pPr marL="107916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736680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RNA and DNA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62525" y="1770066"/>
            <a:ext cx="4608516" cy="4989513"/>
          </a:xfrm>
        </p:spPr>
        <p:txBody>
          <a:bodyPr/>
          <a:lstStyle/>
          <a:p>
            <a:r>
              <a:rPr lang="en-US" dirty="0"/>
              <a:t>DNA makes RNA (Transcription)</a:t>
            </a:r>
          </a:p>
          <a:p>
            <a:r>
              <a:rPr lang="en-US" dirty="0"/>
              <a:t>RNA makes proteins</a:t>
            </a:r>
          </a:p>
          <a:p>
            <a:r>
              <a:rPr lang="en-US" dirty="0"/>
              <a:t>(Translation)</a:t>
            </a:r>
          </a:p>
          <a:p>
            <a:r>
              <a:rPr lang="en-US" dirty="0"/>
              <a:t>Proteins make us</a:t>
            </a:r>
          </a:p>
        </p:txBody>
      </p:sp>
      <p:pic>
        <p:nvPicPr>
          <p:cNvPr id="4" name="Picture 3" descr="central_dogma_of_molecular_biochemistry_with_enzyme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25" y="1571625"/>
            <a:ext cx="4191000" cy="509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4895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98.8% Human?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302" r="-282"/>
          <a:stretch/>
        </p:blipFill>
        <p:spPr>
          <a:xfrm>
            <a:off x="1762125" y="1571625"/>
            <a:ext cx="6400801" cy="4253773"/>
          </a:xfrm>
        </p:spPr>
      </p:pic>
      <p:sp>
        <p:nvSpPr>
          <p:cNvPr id="5" name="TextBox 4"/>
          <p:cNvSpPr txBox="1"/>
          <p:nvPr/>
        </p:nvSpPr>
        <p:spPr>
          <a:xfrm>
            <a:off x="390525" y="6296025"/>
            <a:ext cx="9271739" cy="4431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Proteins largely the same, but regulatory / junk areas differ by ~5%</a:t>
            </a:r>
          </a:p>
        </p:txBody>
      </p:sp>
    </p:spTree>
    <p:extLst>
      <p:ext uri="{BB962C8B-B14F-4D97-AF65-F5344CB8AC3E}">
        <p14:creationId xmlns:p14="http://schemas.microsoft.com/office/powerpoint/2010/main" val="4589625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Chromosomes </a:t>
            </a:r>
            <a:r>
              <a:rPr lang="en-US" dirty="0" err="1"/>
              <a:t>etc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-292" r="-272"/>
          <a:stretch/>
        </p:blipFill>
        <p:spPr>
          <a:xfrm>
            <a:off x="4429125" y="1724025"/>
            <a:ext cx="4992300" cy="3306759"/>
          </a:xfrm>
        </p:spPr>
      </p:pic>
      <p:sp>
        <p:nvSpPr>
          <p:cNvPr id="5" name="TextBox 4"/>
          <p:cNvSpPr txBox="1"/>
          <p:nvPr/>
        </p:nvSpPr>
        <p:spPr>
          <a:xfrm>
            <a:off x="619125" y="1724025"/>
            <a:ext cx="3733800" cy="3337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2x of everything: mom + dad = 2</a:t>
            </a:r>
          </a:p>
          <a:p>
            <a:endParaRPr lang="en-US" sz="3200" dirty="0"/>
          </a:p>
          <a:p>
            <a:r>
              <a:rPr lang="en-US" sz="3200" dirty="0"/>
              <a:t>Dominant vs. recessive: </a:t>
            </a:r>
          </a:p>
          <a:p>
            <a:r>
              <a:rPr lang="en-US" sz="3200" dirty="0"/>
              <a:t>DD, </a:t>
            </a:r>
            <a:r>
              <a:rPr lang="en-US" sz="3200" dirty="0" err="1"/>
              <a:t>Dr</a:t>
            </a:r>
            <a:r>
              <a:rPr lang="en-US" sz="3200" dirty="0"/>
              <a:t>, </a:t>
            </a:r>
            <a:r>
              <a:rPr lang="en-US" sz="3200" dirty="0" err="1"/>
              <a:t>rD</a:t>
            </a:r>
            <a:r>
              <a:rPr lang="en-US" sz="3200" dirty="0"/>
              <a:t>, </a:t>
            </a:r>
            <a:r>
              <a:rPr lang="en-US" sz="3200" dirty="0" err="1"/>
              <a:t>rr</a:t>
            </a:r>
            <a:r>
              <a:rPr lang="en-US" sz="3200" dirty="0"/>
              <a:t> =</a:t>
            </a:r>
          </a:p>
          <a:p>
            <a:r>
              <a:rPr lang="en-US" sz="3200" dirty="0"/>
              <a:t>¾ dominant, ¼ rec.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95325" y="5686425"/>
            <a:ext cx="8889172" cy="5601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All the bad stuff is recessive: why incest is risky!</a:t>
            </a:r>
          </a:p>
        </p:txBody>
      </p:sp>
    </p:spTree>
    <p:extLst>
      <p:ext uri="{BB962C8B-B14F-4D97-AF65-F5344CB8AC3E}">
        <p14:creationId xmlns:p14="http://schemas.microsoft.com/office/powerpoint/2010/main" val="11552816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4562D1-AD73-E34B-9606-BA5BD02C8D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242" y="301626"/>
            <a:ext cx="9067799" cy="1346199"/>
          </a:xfrm>
        </p:spPr>
        <p:txBody>
          <a:bodyPr/>
          <a:lstStyle/>
          <a:p>
            <a:r>
              <a:rPr lang="en-US" dirty="0"/>
              <a:t>Sex = Genetic Randomness</a:t>
            </a:r>
            <a:br>
              <a:rPr lang="en-US" dirty="0"/>
            </a:br>
            <a:r>
              <a:rPr lang="en-US" sz="3600" dirty="0"/>
              <a:t>(but mixing is on </a:t>
            </a:r>
            <a:r>
              <a:rPr lang="en-US" sz="3600" i="1" dirty="0"/>
              <a:t>grand</a:t>
            </a:r>
            <a:r>
              <a:rPr lang="en-US" sz="3600" dirty="0"/>
              <a:t>parent’s genes!) 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8F7A8DF-24F0-484F-A6F5-A6D77B34E0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7725" y="1660281"/>
            <a:ext cx="8229600" cy="5744424"/>
          </a:xfrm>
        </p:spPr>
      </p:pic>
    </p:spTree>
    <p:extLst>
      <p:ext uri="{BB962C8B-B14F-4D97-AF65-F5344CB8AC3E}">
        <p14:creationId xmlns:p14="http://schemas.microsoft.com/office/powerpoint/2010/main" val="17385043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060BE-C62D-B243-A3ED-B64F571CCB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Dominant vs Recessive Logic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3779B22-53A0-4A42-B9FD-5224584D68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06953" y="1770063"/>
            <a:ext cx="5660370" cy="4989512"/>
          </a:xfr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26337659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53924-427E-9B4C-963C-43C16AF8A2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242" y="301626"/>
            <a:ext cx="9067799" cy="736600"/>
          </a:xfrm>
        </p:spPr>
        <p:txBody>
          <a:bodyPr/>
          <a:lstStyle/>
          <a:p>
            <a:r>
              <a:rPr lang="en-US" dirty="0"/>
              <a:t>Heritability estimated from Twins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886E8D0-8306-FC42-9776-234990AA93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62125" y="1190625"/>
            <a:ext cx="6781800" cy="5084044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8B2CE55-9C28-6B4B-B1D0-689C3537A6A8}"/>
              </a:ext>
            </a:extLst>
          </p:cNvPr>
          <p:cNvSpPr txBox="1"/>
          <p:nvPr/>
        </p:nvSpPr>
        <p:spPr>
          <a:xfrm>
            <a:off x="388941" y="6368268"/>
            <a:ext cx="9182100" cy="7866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 = Additive genetic factor;  C = Common (shared) environment;   E = Unique environment</a:t>
            </a:r>
          </a:p>
        </p:txBody>
      </p:sp>
    </p:spTree>
    <p:extLst>
      <p:ext uri="{BB962C8B-B14F-4D97-AF65-F5344CB8AC3E}">
        <p14:creationId xmlns:p14="http://schemas.microsoft.com/office/powerpoint/2010/main" val="41886544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53924-427E-9B4C-963C-43C16AF8A2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Heritability is tug-of-war between genetic and environmental factors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220C29A-9D3C-F84F-A45A-98EB1881C3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5925" y="1647825"/>
            <a:ext cx="6566222" cy="40386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AABD58A-7617-9F40-801A-05D61974402A}"/>
              </a:ext>
            </a:extLst>
          </p:cNvPr>
          <p:cNvSpPr txBox="1"/>
          <p:nvPr/>
        </p:nvSpPr>
        <p:spPr>
          <a:xfrm>
            <a:off x="388941" y="5762625"/>
            <a:ext cx="9296400" cy="13074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If environmental influences go down, measured amount of genetic heritability goes up </a:t>
            </a:r>
            <a:r>
              <a:rPr lang="en-US" sz="2800" i="1" dirty="0"/>
              <a:t>even if the actual genetic influence remains exactly the same!!!</a:t>
            </a:r>
          </a:p>
        </p:txBody>
      </p:sp>
    </p:spTree>
    <p:extLst>
      <p:ext uri="{BB962C8B-B14F-4D97-AF65-F5344CB8AC3E}">
        <p14:creationId xmlns:p14="http://schemas.microsoft.com/office/powerpoint/2010/main" val="18787786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5525" y="80963"/>
            <a:ext cx="4913316" cy="977248"/>
          </a:xfrm>
        </p:spPr>
        <p:txBody>
          <a:bodyPr/>
          <a:lstStyle/>
          <a:p>
            <a:r>
              <a:rPr lang="en-US" dirty="0"/>
              <a:t>Heritability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95325" y="5229225"/>
            <a:ext cx="8877300" cy="21175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</a:t>
            </a:r>
            <a:r>
              <a:rPr lang="en-US" sz="2800" baseline="30000" dirty="0"/>
              <a:t>2</a:t>
            </a:r>
            <a:r>
              <a:rPr lang="en-US" sz="2800" dirty="0"/>
              <a:t> = proportion of </a:t>
            </a:r>
            <a:r>
              <a:rPr lang="en-US" sz="2800" i="1" dirty="0"/>
              <a:t>variance</a:t>
            </a:r>
            <a:r>
              <a:rPr lang="en-US" sz="2800" dirty="0"/>
              <a:t> explained by genetics:</a:t>
            </a:r>
          </a:p>
          <a:p>
            <a:r>
              <a:rPr lang="en-US" sz="2800" dirty="0"/>
              <a:t>0.2 * 0.2 = 0.04 – not much!!</a:t>
            </a:r>
          </a:p>
          <a:p>
            <a:endParaRPr lang="en-US" sz="2800" dirty="0"/>
          </a:p>
          <a:p>
            <a:r>
              <a:rPr lang="en-US" sz="2800" dirty="0"/>
              <a:t>Twin studies = 2x direct genetic contributions – </a:t>
            </a:r>
            <a:r>
              <a:rPr lang="en-US" sz="2800" i="1" dirty="0"/>
              <a:t>missing heritability</a:t>
            </a:r>
            <a:r>
              <a:rPr lang="en-US" sz="2800" dirty="0"/>
              <a:t> problem, or </a:t>
            </a:r>
            <a:r>
              <a:rPr lang="en-US" sz="2800" i="1" dirty="0"/>
              <a:t>excess</a:t>
            </a:r>
            <a:r>
              <a:rPr lang="en-US" sz="2800" dirty="0"/>
              <a:t> heritability in twins!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7AB4397-9F06-AE4A-8D5C-BF5708F5C0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6213" y="1067735"/>
            <a:ext cx="9696842" cy="4009090"/>
          </a:xfrm>
        </p:spPr>
      </p:pic>
    </p:spTree>
    <p:extLst>
      <p:ext uri="{BB962C8B-B14F-4D97-AF65-F5344CB8AC3E}">
        <p14:creationId xmlns:p14="http://schemas.microsoft.com/office/powerpoint/2010/main" val="2248227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1626"/>
            <a:ext cx="9067799" cy="584200"/>
          </a:xfrm>
        </p:spPr>
        <p:txBody>
          <a:bodyPr/>
          <a:lstStyle/>
          <a:p>
            <a:r>
              <a:rPr lang="en-US" dirty="0"/>
              <a:t>Genes and IQ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1925" y="1190625"/>
            <a:ext cx="9601200" cy="4605049"/>
          </a:xfrm>
        </p:spPr>
      </p:pic>
      <p:sp>
        <p:nvSpPr>
          <p:cNvPr id="5" name="TextBox 4"/>
          <p:cNvSpPr txBox="1"/>
          <p:nvPr/>
        </p:nvSpPr>
        <p:spPr>
          <a:xfrm>
            <a:off x="503241" y="5869132"/>
            <a:ext cx="9067800" cy="14809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Genome-Wide Association Study (GWAS) for IQ: No single gene explains much, but if you put them all together, ~20% heritability.</a:t>
            </a:r>
          </a:p>
          <a:p>
            <a:endParaRPr lang="en-US" sz="2400" dirty="0"/>
          </a:p>
          <a:p>
            <a:r>
              <a:rPr lang="en-US" sz="2400" dirty="0"/>
              <a:t>IQ = </a:t>
            </a:r>
            <a:r>
              <a:rPr lang="en-US" sz="2400" i="1" dirty="0"/>
              <a:t>Phenotype: observable characteristics or traits</a:t>
            </a:r>
          </a:p>
        </p:txBody>
      </p:sp>
    </p:spTree>
    <p:extLst>
      <p:ext uri="{BB962C8B-B14F-4D97-AF65-F5344CB8AC3E}">
        <p14:creationId xmlns:p14="http://schemas.microsoft.com/office/powerpoint/2010/main" val="33020548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Evolution?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248" r="-5248"/>
          <a:stretch>
            <a:fillRect/>
          </a:stretch>
        </p:blipFill>
        <p:spPr>
          <a:xfrm>
            <a:off x="1304925" y="1770066"/>
            <a:ext cx="7010400" cy="3857439"/>
          </a:xfrm>
        </p:spPr>
      </p:pic>
      <p:sp>
        <p:nvSpPr>
          <p:cNvPr id="5" name="TextBox 4"/>
          <p:cNvSpPr txBox="1"/>
          <p:nvPr/>
        </p:nvSpPr>
        <p:spPr>
          <a:xfrm>
            <a:off x="619125" y="6067425"/>
            <a:ext cx="8991600" cy="443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How does a fish EVER give birth to something other than a fish!?</a:t>
            </a:r>
          </a:p>
        </p:txBody>
      </p:sp>
    </p:spTree>
    <p:extLst>
      <p:ext uri="{BB962C8B-B14F-4D97-AF65-F5344CB8AC3E}">
        <p14:creationId xmlns:p14="http://schemas.microsoft.com/office/powerpoint/2010/main" val="24626386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43164-69F3-C844-B9A2-E824C1E9E5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242" y="301626"/>
            <a:ext cx="9067799" cy="501650"/>
          </a:xfrm>
        </p:spPr>
        <p:txBody>
          <a:bodyPr/>
          <a:lstStyle/>
          <a:p>
            <a:r>
              <a:rPr lang="en-US" dirty="0"/>
              <a:t>IQ Gene Associations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123B043-F860-5C4D-AEF0-4878CBDA22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65256" y="962025"/>
            <a:ext cx="5873869" cy="6418868"/>
          </a:xfrm>
        </p:spPr>
      </p:pic>
    </p:spTree>
    <p:extLst>
      <p:ext uri="{BB962C8B-B14F-4D97-AF65-F5344CB8AC3E}">
        <p14:creationId xmlns:p14="http://schemas.microsoft.com/office/powerpoint/2010/main" val="15839588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 / Environment Correlations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7916" indent="0">
              <a:buNone/>
            </a:pPr>
            <a:r>
              <a:rPr lang="en-US" dirty="0"/>
              <a:t>Overestimate heritability because genes influence environments!</a:t>
            </a:r>
          </a:p>
          <a:p>
            <a:pPr marL="107916" indent="0">
              <a:buNone/>
            </a:pPr>
            <a:endParaRPr lang="en-US" dirty="0"/>
          </a:p>
          <a:p>
            <a:pPr marL="107916" indent="0">
              <a:buNone/>
            </a:pPr>
            <a:r>
              <a:rPr lang="en-US" dirty="0"/>
              <a:t>Geeks seeking geeks do geeky things together which makes them even geekier, and thus more likely to </a:t>
            </a:r>
            <a:r>
              <a:rPr lang="en-US" i="1" dirty="0"/>
              <a:t>rule the world</a:t>
            </a:r>
            <a:r>
              <a:rPr lang="en-US" dirty="0"/>
              <a:t>!</a:t>
            </a:r>
          </a:p>
          <a:p>
            <a:pPr lvl="1"/>
            <a:r>
              <a:rPr lang="en-US" dirty="0"/>
              <a:t>And, yes, non-geeks shunning said geeks, further reinforcing said </a:t>
            </a:r>
            <a:r>
              <a:rPr lang="en-US" dirty="0" err="1"/>
              <a:t>geekiness</a:t>
            </a:r>
            <a:r>
              <a:rPr lang="en-US" dirty="0"/>
              <a:t> (reactive vs. active).</a:t>
            </a:r>
          </a:p>
        </p:txBody>
      </p:sp>
    </p:spTree>
    <p:extLst>
      <p:ext uri="{BB962C8B-B14F-4D97-AF65-F5344CB8AC3E}">
        <p14:creationId xmlns:p14="http://schemas.microsoft.com/office/powerpoint/2010/main" val="25574370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eek-ad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925" y="504825"/>
            <a:ext cx="5105400" cy="6632800"/>
          </a:xfrm>
          <a:prstGeom prst="rect">
            <a:avLst/>
          </a:prstGeom>
        </p:spPr>
      </p:pic>
      <p:pic>
        <p:nvPicPr>
          <p:cNvPr id="6" name="Picture 5" descr="geek-cool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8325" y="1724025"/>
            <a:ext cx="41148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930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Everything</a:t>
            </a:r>
            <a:r>
              <a:rPr lang="en-US" dirty="0"/>
              <a:t> is a Nature/Nurture Interaction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242" y="2181225"/>
            <a:ext cx="9067799" cy="4578354"/>
          </a:xfrm>
        </p:spPr>
        <p:txBody>
          <a:bodyPr/>
          <a:lstStyle/>
          <a:p>
            <a:r>
              <a:rPr lang="en-US" dirty="0"/>
              <a:t>Can’t be smart if you can’t eat.</a:t>
            </a:r>
          </a:p>
          <a:p>
            <a:pPr lvl="1"/>
            <a:r>
              <a:rPr lang="en-US" dirty="0"/>
              <a:t>Deprivation of the basics leads to developmental problems no matter what genes you have</a:t>
            </a:r>
          </a:p>
          <a:p>
            <a:r>
              <a:rPr lang="en-US" dirty="0"/>
              <a:t>Parents give you genes and, for most, your early environment (c.f., twins reared apart!)</a:t>
            </a:r>
          </a:p>
          <a:p>
            <a:r>
              <a:rPr lang="en-US" dirty="0"/>
              <a:t>Brain is highly plastic (adaptive): h</a:t>
            </a:r>
            <a:r>
              <a:rPr lang="en-US" baseline="30000" dirty="0"/>
              <a:t>2</a:t>
            </a:r>
            <a:r>
              <a:rPr lang="en-US" dirty="0"/>
              <a:t> of IQ gets </a:t>
            </a:r>
            <a:r>
              <a:rPr lang="en-US" i="1" dirty="0"/>
              <a:t>larger</a:t>
            </a:r>
            <a:r>
              <a:rPr lang="en-US" dirty="0"/>
              <a:t> over time: it’s about </a:t>
            </a:r>
            <a:r>
              <a:rPr lang="en-US" i="1" dirty="0"/>
              <a:t>learning</a:t>
            </a:r>
            <a:r>
              <a:rPr lang="en-US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2720068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Nature Nurture Summary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b="1" dirty="0"/>
              <a:t>Genes:</a:t>
            </a:r>
            <a:r>
              <a:rPr lang="en-US" sz="2800" dirty="0"/>
              <a:t> made from DNA, determine how body develops (the program)</a:t>
            </a:r>
          </a:p>
          <a:p>
            <a:pPr lvl="1"/>
            <a:r>
              <a:rPr lang="en-US" sz="2400" b="1" dirty="0"/>
              <a:t>Genotype</a:t>
            </a:r>
            <a:r>
              <a:rPr lang="en-US" sz="2400" dirty="0"/>
              <a:t> = all genes; </a:t>
            </a:r>
            <a:r>
              <a:rPr lang="en-US" sz="2400" b="1" dirty="0"/>
              <a:t>Alleles</a:t>
            </a:r>
            <a:r>
              <a:rPr lang="en-US" sz="2400" dirty="0"/>
              <a:t> = different versions of gene</a:t>
            </a:r>
          </a:p>
          <a:p>
            <a:r>
              <a:rPr lang="en-US" sz="2800" b="1" dirty="0"/>
              <a:t>Phenotype:</a:t>
            </a:r>
            <a:r>
              <a:rPr lang="en-US" sz="2800" dirty="0"/>
              <a:t> measurable traits (IQ, ADHD..)</a:t>
            </a:r>
          </a:p>
          <a:p>
            <a:r>
              <a:rPr lang="en-US" sz="2800" b="1" dirty="0"/>
              <a:t>Behavior(al) genetics: </a:t>
            </a:r>
            <a:r>
              <a:rPr lang="en-US" sz="2800" dirty="0"/>
              <a:t>study of genetic vs. environment influence on behavior, </a:t>
            </a:r>
            <a:r>
              <a:rPr lang="en-US" sz="2800" dirty="0" err="1"/>
              <a:t>etc</a:t>
            </a:r>
            <a:endParaRPr lang="en-US" sz="2800" dirty="0"/>
          </a:p>
          <a:p>
            <a:pPr lvl="1"/>
            <a:r>
              <a:rPr lang="en-US" sz="2400" dirty="0"/>
              <a:t>Identical vs. fraternal twins vs. unrelated siblings</a:t>
            </a:r>
          </a:p>
          <a:p>
            <a:r>
              <a:rPr lang="en-US" sz="2800" b="1" dirty="0"/>
              <a:t>Heritability (h</a:t>
            </a:r>
            <a:r>
              <a:rPr lang="en-US" sz="2800" b="1" baseline="30000" dirty="0"/>
              <a:t>2</a:t>
            </a:r>
            <a:r>
              <a:rPr lang="en-US" sz="2800" b="1" dirty="0"/>
              <a:t>): </a:t>
            </a:r>
            <a:r>
              <a:rPr lang="en-US" sz="2800" dirty="0"/>
              <a:t>amount of </a:t>
            </a:r>
            <a:r>
              <a:rPr lang="en-US" sz="2800" i="1" dirty="0"/>
              <a:t>variance</a:t>
            </a:r>
            <a:r>
              <a:rPr lang="en-US" sz="2800" dirty="0"/>
              <a:t> between people that is due to genes (0..1) (low variance = more h</a:t>
            </a:r>
            <a:r>
              <a:rPr lang="en-US" sz="2800" baseline="30000" dirty="0"/>
              <a:t>2</a:t>
            </a:r>
            <a:r>
              <a:rPr lang="en-US" sz="2800" dirty="0"/>
              <a:t>)</a:t>
            </a:r>
          </a:p>
          <a:p>
            <a:pPr lvl="1"/>
            <a:r>
              <a:rPr lang="en-US" sz="2400" dirty="0"/>
              <a:t>Almost everything has some heritability.. often ~.5</a:t>
            </a:r>
          </a:p>
        </p:txBody>
      </p:sp>
    </p:spTree>
    <p:extLst>
      <p:ext uri="{BB962C8B-B14F-4D97-AF65-F5344CB8AC3E}">
        <p14:creationId xmlns:p14="http://schemas.microsoft.com/office/powerpoint/2010/main" val="42115722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Nature Nurture 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Environment:</a:t>
            </a:r>
            <a:r>
              <a:rPr lang="en-US" dirty="0"/>
              <a:t> (shared = family, vs. unique) – everything outside of genes that affects you..</a:t>
            </a:r>
          </a:p>
          <a:p>
            <a:r>
              <a:rPr lang="en-US" dirty="0"/>
              <a:t>Everything (genes, environment) typically has an effect on everything.. e.g., IQ = 50/50</a:t>
            </a:r>
          </a:p>
          <a:p>
            <a:r>
              <a:rPr lang="en-US" b="1" dirty="0"/>
              <a:t>Gene / Environment Correlation: </a:t>
            </a:r>
            <a:r>
              <a:rPr lang="en-US" dirty="0"/>
              <a:t>environment affected by genes.. (geeks!)</a:t>
            </a:r>
          </a:p>
          <a:p>
            <a:r>
              <a:rPr lang="en-US" b="1" dirty="0"/>
              <a:t>Gene / Environment Interaction: </a:t>
            </a:r>
            <a:r>
              <a:rPr lang="en-US" dirty="0"/>
              <a:t>different people respond differently to same environment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05828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Evolutionary Psychology 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Adaptations:</a:t>
            </a:r>
            <a:r>
              <a:rPr lang="en-US" dirty="0"/>
              <a:t> changes to solve specific problems in the (old, evolutionary) environment</a:t>
            </a:r>
          </a:p>
          <a:p>
            <a:r>
              <a:rPr lang="en-US" b="1" dirty="0"/>
              <a:t>Environmental mismatch: </a:t>
            </a:r>
            <a:r>
              <a:rPr lang="en-US" dirty="0"/>
              <a:t>fat &amp; sugar </a:t>
            </a:r>
            <a:r>
              <a:rPr lang="en-US" i="1" dirty="0"/>
              <a:t>used to be</a:t>
            </a:r>
            <a:r>
              <a:rPr lang="en-US" dirty="0"/>
              <a:t> good for you.. </a:t>
            </a:r>
            <a:r>
              <a:rPr lang="en-US" dirty="0">
                <a:sym typeface="Wingdings"/>
              </a:rPr>
              <a:t></a:t>
            </a:r>
          </a:p>
          <a:p>
            <a:r>
              <a:rPr lang="en-US" dirty="0">
                <a:sym typeface="Wingdings"/>
              </a:rPr>
              <a:t>Sexual behavior, gender differences may be stronger targets for adaptations (double standards, </a:t>
            </a:r>
            <a:r>
              <a:rPr lang="en-US" dirty="0" err="1">
                <a:sym typeface="Wingdings"/>
              </a:rPr>
              <a:t>etc</a:t>
            </a:r>
            <a:r>
              <a:rPr lang="en-US" dirty="0">
                <a:sym typeface="Wingdings"/>
              </a:rPr>
              <a:t>)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74698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ym typeface="Wingdings"/>
              </a:rPr>
              <a:t>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492" r="-149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3602065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 to Fathom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7916" indent="0">
              <a:buNone/>
            </a:pPr>
            <a:r>
              <a:rPr lang="en-US" dirty="0"/>
              <a:t>It took a </a:t>
            </a:r>
            <a:r>
              <a:rPr lang="en-US" b="1" i="1" dirty="0"/>
              <a:t>long</a:t>
            </a:r>
            <a:r>
              <a:rPr lang="en-US" dirty="0"/>
              <a:t> time (longer than you can imagine!)</a:t>
            </a:r>
          </a:p>
          <a:p>
            <a:pPr marL="107916" indent="0">
              <a:buNone/>
            </a:pPr>
            <a:r>
              <a:rPr lang="en-US" dirty="0"/>
              <a:t>	- very, very gradual change..</a:t>
            </a:r>
          </a:p>
          <a:p>
            <a:pPr marL="107916" indent="0">
              <a:buNone/>
            </a:pPr>
            <a:r>
              <a:rPr lang="en-US" dirty="0"/>
              <a:t>We don’t think of ourselves as cells              (which is frog, human?):</a:t>
            </a:r>
          </a:p>
          <a:p>
            <a:pPr marL="107916" indent="0">
              <a:buNone/>
            </a:pPr>
            <a:r>
              <a:rPr lang="en-US" dirty="0"/>
              <a:t>	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701" y="4264822"/>
            <a:ext cx="8574083" cy="2782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1781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Evolution and Lego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1841258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same parts, reconfigured..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43125" y="1618629"/>
            <a:ext cx="5812739" cy="4231673"/>
          </a:xfrm>
        </p:spPr>
      </p:pic>
      <p:sp>
        <p:nvSpPr>
          <p:cNvPr id="5" name="TextBox 4"/>
          <p:cNvSpPr txBox="1"/>
          <p:nvPr/>
        </p:nvSpPr>
        <p:spPr>
          <a:xfrm>
            <a:off x="542925" y="5991225"/>
            <a:ext cx="8686800" cy="1137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Evolution operates on an elaborate “instruction booklet” for constructing bodies from basic building blocks – the instruction book is subject to random and powerful hacking..</a:t>
            </a:r>
          </a:p>
        </p:txBody>
      </p:sp>
    </p:spTree>
    <p:extLst>
      <p:ext uri="{BB962C8B-B14F-4D97-AF65-F5344CB8AC3E}">
        <p14:creationId xmlns:p14="http://schemas.microsoft.com/office/powerpoint/2010/main" val="2250202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Fast Forward..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7916" indent="0">
              <a:buNone/>
            </a:pPr>
            <a:r>
              <a:rPr lang="en-US" dirty="0"/>
              <a:t>Soft robots evolving in front of your eyes:</a:t>
            </a:r>
          </a:p>
          <a:p>
            <a:pPr marL="107916" indent="0">
              <a:buNone/>
            </a:pPr>
            <a:r>
              <a:rPr lang="en-US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https://www.youtube.com/watch?v=z9ptOeByLA4</a:t>
            </a:r>
            <a:endParaRPr lang="en-US" dirty="0">
              <a:solidFill>
                <a:schemeClr val="tx1"/>
              </a:solidFill>
            </a:endParaRPr>
          </a:p>
          <a:p>
            <a:pPr marL="107916" indent="0">
              <a:buNone/>
            </a:pPr>
            <a:endParaRPr lang="en-US" dirty="0"/>
          </a:p>
          <a:p>
            <a:pPr marL="107916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20844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 is not an optimization process!</a:t>
            </a:r>
            <a:br>
              <a:rPr lang="en-US" dirty="0"/>
            </a:br>
            <a:r>
              <a:rPr lang="en-US" dirty="0"/>
              <a:t>(just everyone trying to get by..)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731" b="-773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113231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1626"/>
            <a:ext cx="9067799" cy="660400"/>
          </a:xfrm>
        </p:spPr>
        <p:txBody>
          <a:bodyPr/>
          <a:lstStyle/>
          <a:p>
            <a:r>
              <a:rPr lang="en-US" dirty="0"/>
              <a:t>The Instructions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1926" y="2454429"/>
            <a:ext cx="4952999" cy="4832195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05125" y="1266825"/>
            <a:ext cx="6629400" cy="3200400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marL="107916" indent="0">
              <a:buNone/>
            </a:pPr>
            <a:r>
              <a:rPr lang="en-US" dirty="0"/>
              <a:t>Genes = Lego instruction pages</a:t>
            </a:r>
          </a:p>
          <a:p>
            <a:r>
              <a:rPr lang="en-US" sz="2400" dirty="0"/>
              <a:t>Base pair (G,C,T,A: </a:t>
            </a:r>
            <a:r>
              <a:rPr lang="en-US" sz="2400" dirty="0" err="1"/>
              <a:t>Gattaca</a:t>
            </a:r>
            <a:r>
              <a:rPr lang="en-US" sz="2400" dirty="0"/>
              <a:t>, nucleotide)          3 = one Lego brick (amino acid)</a:t>
            </a:r>
          </a:p>
          <a:p>
            <a:r>
              <a:rPr lang="en-US" sz="2400" dirty="0"/>
              <a:t>Gene = Protein = sequence of amino acids (~300 = ~900 </a:t>
            </a:r>
            <a:r>
              <a:rPr lang="en-US" sz="2400" dirty="0" err="1"/>
              <a:t>bp’s</a:t>
            </a:r>
            <a:r>
              <a:rPr lang="en-US" sz="2400" dirty="0"/>
              <a:t>, but genes ~27,000 </a:t>
            </a:r>
            <a:r>
              <a:rPr lang="en-US" sz="2400" dirty="0" err="1"/>
              <a:t>bp</a:t>
            </a:r>
            <a:r>
              <a:rPr lang="en-US" sz="2400" dirty="0"/>
              <a:t>)</a:t>
            </a:r>
          </a:p>
          <a:p>
            <a:r>
              <a:rPr lang="en-US" sz="2400" dirty="0"/>
              <a:t>Alleles = different instructions for different folks – different gene variants</a:t>
            </a:r>
          </a:p>
        </p:txBody>
      </p:sp>
    </p:spTree>
    <p:extLst>
      <p:ext uri="{BB962C8B-B14F-4D97-AF65-F5344CB8AC3E}">
        <p14:creationId xmlns:p14="http://schemas.microsoft.com/office/powerpoint/2010/main" val="146058367"/>
      </p:ext>
    </p:extLst>
  </p:cSld>
  <p:clrMapOvr>
    <a:masterClrMapping/>
  </p:clrMapOvr>
</p:sld>
</file>

<file path=ppt/theme/theme1.xml><?xml version="1.0" encoding="utf-8"?>
<a:theme xmlns:a="http://schemas.openxmlformats.org/drawingml/2006/main" name="ror_std_emerbrai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Blank Presentation">
      <a:majorFont>
        <a:latin typeface="Arial"/>
        <a:ea typeface="MS Gothic"/>
        <a:cs typeface="MS Gothic"/>
      </a:majorFont>
      <a:minorFont>
        <a:latin typeface="Arial"/>
        <a:ea typeface="MS Gothic"/>
        <a:cs typeface="MS Gothic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4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45000"/>
          <a:buFont typeface="Wingdings" pitchFamily="-111" charset="2"/>
          <a:buNone/>
          <a:tabLst/>
          <a:defRPr kumimoji="0" lang="en-US" sz="1800" b="0" i="0" u="none" strike="noStrike" cap="none" normalizeH="0" baseline="0">
            <a:ln>
              <a:noFill/>
            </a:ln>
            <a:effectLst/>
            <a:latin typeface="Arial" pitchFamily="-111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4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45000"/>
          <a:buFont typeface="Wingdings" pitchFamily="-111" charset="2"/>
          <a:buNone/>
          <a:tabLst/>
          <a:defRPr kumimoji="0" lang="en-US" sz="1800" b="0" i="0" u="none" strike="noStrike" cap="none" normalizeH="0" baseline="0">
            <a:ln>
              <a:noFill/>
            </a:ln>
            <a:effectLst/>
            <a:latin typeface="Arial" pitchFamily="-111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ror_std_emerbrain.potx</Template>
  <TotalTime>8850</TotalTime>
  <Words>878</Words>
  <Application>Microsoft Macintosh PowerPoint</Application>
  <PresentationFormat>Custom</PresentationFormat>
  <Paragraphs>92</Paragraphs>
  <Slides>26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Arial</vt:lpstr>
      <vt:lpstr>Symbol</vt:lpstr>
      <vt:lpstr>Times New Roman</vt:lpstr>
      <vt:lpstr>Wingdings</vt:lpstr>
      <vt:lpstr>ror_std_emerbrain</vt:lpstr>
      <vt:lpstr>Origins: Evolution, Genetics &amp; Development</vt:lpstr>
      <vt:lpstr>Evolution?</vt:lpstr>
      <vt:lpstr></vt:lpstr>
      <vt:lpstr>Hard to Fathom</vt:lpstr>
      <vt:lpstr>Evolution and Lego</vt:lpstr>
      <vt:lpstr>The same parts, reconfigured..</vt:lpstr>
      <vt:lpstr>Fast Forward..</vt:lpstr>
      <vt:lpstr>It is not an optimization process! (just everyone trying to get by..)</vt:lpstr>
      <vt:lpstr>The Instructions</vt:lpstr>
      <vt:lpstr>The Instructions</vt:lpstr>
      <vt:lpstr>RNA and DNA</vt:lpstr>
      <vt:lpstr>98.8% Human?</vt:lpstr>
      <vt:lpstr>Chromosomes etc</vt:lpstr>
      <vt:lpstr>Sex = Genetic Randomness (but mixing is on grandparent’s genes!) </vt:lpstr>
      <vt:lpstr>Dominant vs Recessive Logic</vt:lpstr>
      <vt:lpstr>Heritability estimated from Twins</vt:lpstr>
      <vt:lpstr>Heritability is tug-of-war between genetic and environmental factors</vt:lpstr>
      <vt:lpstr>Heritability</vt:lpstr>
      <vt:lpstr>Genes and IQ</vt:lpstr>
      <vt:lpstr>IQ Gene Associations</vt:lpstr>
      <vt:lpstr>Gene / Environment Correlations</vt:lpstr>
      <vt:lpstr>PowerPoint Presentation</vt:lpstr>
      <vt:lpstr>Everything is a Nature/Nurture Interaction</vt:lpstr>
      <vt:lpstr>Nature Nurture Summary </vt:lpstr>
      <vt:lpstr>Nature Nurture Summary</vt:lpstr>
      <vt:lpstr>Evolutionary Psychology 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Abstract Representations and Embodied Agents: Prefrontal Cortex and Basal Ganglia Contributions</dc:title>
  <dc:creator>Randall O'Reilly</dc:creator>
  <cp:lastModifiedBy>Randall O'Reilly</cp:lastModifiedBy>
  <cp:revision>133</cp:revision>
  <dcterms:created xsi:type="dcterms:W3CDTF">2009-03-18T06:10:11Z</dcterms:created>
  <dcterms:modified xsi:type="dcterms:W3CDTF">2020-12-05T11:12:04Z</dcterms:modified>
</cp:coreProperties>
</file>